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Kanit Light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D81349-5E9F-45A5-88F4-1F3CC486F723}">
  <a:tblStyle styleId="{F1D81349-5E9F-45A5-88F4-1F3CC486F72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Kanit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KanitLight-italic.fntdata"/><Relationship Id="rId30" Type="http://schemas.openxmlformats.org/officeDocument/2006/relationships/font" Target="fonts/KanitLight-bold.fntdata"/><Relationship Id="rId11" Type="http://schemas.openxmlformats.org/officeDocument/2006/relationships/slide" Target="slides/slide5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4.xml"/><Relationship Id="rId32" Type="http://schemas.openxmlformats.org/officeDocument/2006/relationships/font" Target="fonts/Kanit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erriweather-boldItalic.fntdata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5d606433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5d606433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05d606433_0_2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05d606433_0_2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5d606433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5d606433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05d606433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05d606433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05d606433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05d606433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05d606433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05d606433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05d606433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05d606433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05d606433_0_2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05d606433_0_2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05d606433_0_2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05d606433_0_2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05d606433_0_2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05d606433_0_2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750" y="0"/>
            <a:ext cx="5023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506075" y="745750"/>
            <a:ext cx="3249300" cy="923100"/>
          </a:xfrm>
          <a:prstGeom prst="roundRect">
            <a:avLst>
              <a:gd fmla="val 16667" name="adj"/>
            </a:avLst>
          </a:prstGeom>
          <a:solidFill>
            <a:srgbClr val="26262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FF00"/>
                </a:solidFill>
                <a:highlight>
                  <a:srgbClr val="262626"/>
                </a:highlight>
                <a:latin typeface="Raleway"/>
                <a:ea typeface="Raleway"/>
                <a:cs typeface="Raleway"/>
                <a:sym typeface="Raleway"/>
              </a:rPr>
              <a:t>Banking Business (Call-Centre) Domain</a:t>
            </a:r>
            <a:endParaRPr sz="1500">
              <a:solidFill>
                <a:srgbClr val="FFFF00"/>
              </a:solidFill>
              <a:highlight>
                <a:srgbClr val="262626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81875" y="2494625"/>
            <a:ext cx="3373500" cy="182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8900" lvl="0" marL="9144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 "/>
            </a:pPr>
            <a:r>
              <a:rPr lang="en-GB">
                <a:solidFill>
                  <a:schemeClr val="lt1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A retail bank has conducted a series of direct marketing campaigns via phone calls to promote term deposit subscriptions. The bank wants to use machine learning to predict whether a customer will subscribe to a term deposit based on demographic, financial, and campaign-related attributes.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p22"/>
          <p:cNvGraphicFramePr/>
          <p:nvPr/>
        </p:nvGraphicFramePr>
        <p:xfrm>
          <a:off x="469900" y="325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{F1D81349-5E9F-45A5-88F4-1F3CC486F723}</a:tableStyleId>
              </a:tblPr>
              <a:tblGrid>
                <a:gridCol w="795675"/>
                <a:gridCol w="1049750"/>
                <a:gridCol w="1022975"/>
                <a:gridCol w="1002950"/>
                <a:gridCol w="829100"/>
              </a:tblGrid>
              <a:tr h="25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Label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Precision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Recall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F1-Score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Support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52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0.94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0.94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7985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0.57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1058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9043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5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Macro Avg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0.78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9043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413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Weighted Avg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9043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325" y="3204363"/>
            <a:ext cx="3075199" cy="19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25" y="1378850"/>
            <a:ext cx="3937251" cy="16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469900" y="390825"/>
            <a:ext cx="4020600" cy="62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Performance Metrics</a:t>
            </a:r>
            <a:endParaRPr b="1" sz="224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825" y="1378850"/>
            <a:ext cx="3265700" cy="167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0" y="1367150"/>
            <a:ext cx="4154700" cy="3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1947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b="1" lang="en-GB" sz="2550">
                <a:solidFill>
                  <a:srgbClr val="262626"/>
                </a:solidFill>
              </a:rPr>
              <a:t>DATASET SIZE</a:t>
            </a:r>
            <a:br>
              <a:rPr b="1" lang="en-GB" sz="1600">
                <a:solidFill>
                  <a:srgbClr val="262626"/>
                </a:solidFill>
              </a:rPr>
            </a:br>
            <a:r>
              <a:rPr lang="en-GB" sz="2000">
                <a:solidFill>
                  <a:schemeClr val="dk1"/>
                </a:solidFill>
              </a:rPr>
              <a:t>45,211 records and 17 columns</a:t>
            </a:r>
            <a:r>
              <a:rPr lang="en-GB" sz="2000"/>
              <a:t>     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1947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b="1" lang="en-GB" sz="2550">
                <a:solidFill>
                  <a:schemeClr val="dk1"/>
                </a:solidFill>
              </a:rPr>
              <a:t>FEATURES</a:t>
            </a:r>
            <a:br>
              <a:rPr lang="en-GB" sz="1600">
                <a:solidFill>
                  <a:srgbClr val="262626"/>
                </a:solidFill>
              </a:rPr>
            </a:br>
            <a:r>
              <a:rPr lang="en-GB" sz="2000">
                <a:solidFill>
                  <a:srgbClr val="262626"/>
                </a:solidFill>
              </a:rPr>
              <a:t>age, job, marital, education, default, balance, housing, loan, contact, day, month, duration, campaign, pdays, previous, poutcome</a:t>
            </a:r>
            <a:endParaRPr sz="2000">
              <a:solidFill>
                <a:srgbClr val="262626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46">
              <a:solidFill>
                <a:srgbClr val="262626"/>
              </a:solidFill>
            </a:endParaRPr>
          </a:p>
          <a:p>
            <a:pPr indent="-341947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b="1" lang="en-GB" sz="2550">
                <a:solidFill>
                  <a:schemeClr val="dk1"/>
                </a:solidFill>
              </a:rPr>
              <a:t>TARGET VARIABLE</a:t>
            </a:r>
            <a:br>
              <a:rPr b="1" lang="en-GB" sz="1600">
                <a:solidFill>
                  <a:schemeClr val="dk2"/>
                </a:solidFill>
              </a:rPr>
            </a:br>
            <a:r>
              <a:rPr lang="en-GB" sz="2000">
                <a:solidFill>
                  <a:schemeClr val="dk1"/>
                </a:solidFill>
              </a:rPr>
              <a:t>Term deposit subscription (y)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92075" y="381750"/>
            <a:ext cx="3230100" cy="62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GB" sz="22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Overview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7646" l="0" r="0" t="0"/>
          <a:stretch/>
        </p:blipFill>
        <p:spPr>
          <a:xfrm>
            <a:off x="4270150" y="1269500"/>
            <a:ext cx="4873850" cy="38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392075" y="381750"/>
            <a:ext cx="4254600" cy="62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Exploratory Data Analysis - I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5" y="1361250"/>
            <a:ext cx="4254500" cy="290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61250"/>
            <a:ext cx="4472226" cy="29889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02775" y="4350150"/>
            <a:ext cx="354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Kernel-density plot showed numerical data distribution, helps identify potential outliers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726200" y="4450200"/>
            <a:ext cx="441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Bar plot showed categorical data distribution in dataset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392075" y="381750"/>
            <a:ext cx="4254600" cy="62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Exploratory Data Analysis - II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5" y="1415150"/>
            <a:ext cx="3327224" cy="17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75" y="3159075"/>
            <a:ext cx="3327224" cy="18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850" y="1333500"/>
            <a:ext cx="2441500" cy="19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350" y="1332200"/>
            <a:ext cx="2522375" cy="18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850" y="3311475"/>
            <a:ext cx="2569000" cy="18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5850" y="3299800"/>
            <a:ext cx="2394875" cy="17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392075" y="381750"/>
            <a:ext cx="4225200" cy="62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Exploratory Data Analysis - III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" y="1400375"/>
            <a:ext cx="4156524" cy="294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25688" y="4426850"/>
            <a:ext cx="408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is no multicollinearity between the features.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50" y="1332625"/>
            <a:ext cx="4082101" cy="17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650" y="3300175"/>
            <a:ext cx="4082101" cy="1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1642171" y="1360725"/>
            <a:ext cx="43500" cy="27213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005265" y="1569502"/>
            <a:ext cx="1197000" cy="144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278825" y="1449492"/>
            <a:ext cx="769800" cy="2544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948103" y="2379809"/>
            <a:ext cx="1197000" cy="144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1278825" y="2259799"/>
            <a:ext cx="769800" cy="2544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1959890" y="3190091"/>
            <a:ext cx="1197000" cy="144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1278825" y="3070093"/>
            <a:ext cx="769800" cy="2544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481780" y="3070110"/>
            <a:ext cx="363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800"/>
              <a:buFont typeface="Kanit Light"/>
              <a:buNone/>
            </a:pPr>
            <a:r>
              <a:rPr b="1" lang="en-GB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1481775" y="2259800"/>
            <a:ext cx="363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800"/>
              <a:buFont typeface="Kanit Light"/>
              <a:buNone/>
            </a:pPr>
            <a:r>
              <a:rPr b="1" lang="en-GB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1481780" y="1449498"/>
            <a:ext cx="363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800"/>
              <a:buFont typeface="Kanit Light"/>
              <a:buNone/>
            </a:pPr>
            <a:r>
              <a:rPr b="1" lang="en-GB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1279075" y="3827631"/>
            <a:ext cx="769800" cy="2544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641975" y="4082025"/>
            <a:ext cx="43500" cy="676500"/>
          </a:xfrm>
          <a:prstGeom prst="roundRect">
            <a:avLst>
              <a:gd fmla="val 500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481780" y="3827635"/>
            <a:ext cx="363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800"/>
              <a:buFont typeface="Kanit Light"/>
              <a:buNone/>
            </a:pPr>
            <a:r>
              <a:rPr b="1" lang="en-GB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279075" y="4605956"/>
            <a:ext cx="769800" cy="2544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481780" y="4605960"/>
            <a:ext cx="363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800"/>
              <a:buFont typeface="Kanit Light"/>
              <a:buNone/>
            </a:pPr>
            <a:r>
              <a:rPr b="1" lang="en-GB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948103" y="3958028"/>
            <a:ext cx="1197000" cy="144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2005265" y="4725941"/>
            <a:ext cx="1197000" cy="14400"/>
          </a:xfrm>
          <a:prstGeom prst="roundRect">
            <a:avLst>
              <a:gd fmla="val 33160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3247550" y="1256738"/>
            <a:ext cx="16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Outlier 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Treatment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225875" y="2807575"/>
            <a:ext cx="12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Encoding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247525" y="2066950"/>
            <a:ext cx="21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Transformation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202275" y="3625313"/>
            <a:ext cx="16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Scaling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3247525" y="4420225"/>
            <a:ext cx="23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Imbalance Treatment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3247525" y="1527363"/>
            <a:ext cx="4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Applied winsorization to reduce impact of extreme values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247525" y="2337738"/>
            <a:ext cx="49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Transformed pdays(numerical) column to categorical column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202275" y="3132975"/>
            <a:ext cx="60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Applied label encoding to binary categories  and one hot to nominal categories.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3225875" y="3915025"/>
            <a:ext cx="505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Applied </a:t>
            </a: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robust scaling, good for skewed and negative values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415375" y="4738575"/>
            <a:ext cx="4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❏"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Applied SMOTE technique for imbalance treatment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10445" l="0" r="0" t="16964"/>
          <a:stretch/>
        </p:blipFill>
        <p:spPr>
          <a:xfrm>
            <a:off x="7647100" y="4373025"/>
            <a:ext cx="1049250" cy="72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392075" y="381750"/>
            <a:ext cx="3626700" cy="62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19"/>
          <p:cNvGraphicFramePr/>
          <p:nvPr/>
        </p:nvGraphicFramePr>
        <p:xfrm>
          <a:off x="286463" y="140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{F1D81349-5E9F-45A5-88F4-1F3CC486F723}</a:tableStyleId>
              </a:tblPr>
              <a:tblGrid>
                <a:gridCol w="1262325"/>
                <a:gridCol w="1665425"/>
                <a:gridCol w="1623000"/>
                <a:gridCol w="1591175"/>
                <a:gridCol w="1315375"/>
                <a:gridCol w="1113825"/>
              </a:tblGrid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Name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 Accuracy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Accuracy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Time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Recall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LogitReg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0.848177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0.878138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0.543705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0.485733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0.70794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DT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0.866858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0.4236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0.4427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0.533081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Bagging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0.995636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0.894172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2.193822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0.550856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0.517013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RF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0.902245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3.75308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0.596882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0.506616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ETC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0.897822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3.214554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0.576484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0.477316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AdaBoost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0.887219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0.887206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1.470598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0.515152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0.610586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Gradient Boost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0.908296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0.894725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6.722208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0.540707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0.665406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XGBoost</a:t>
                      </a:r>
                      <a:endParaRPr b="1"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0.957025</a:t>
                      </a:r>
                      <a:endParaRPr b="1"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0.903019</a:t>
                      </a:r>
                      <a:endParaRPr b="1"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0.440174</a:t>
                      </a:r>
                      <a:endParaRPr b="1"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0.597627</a:t>
                      </a:r>
                      <a:endParaRPr b="1"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0.523629</a:t>
                      </a:r>
                      <a:endParaRPr b="1"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SVC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0.898843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0.878912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34.236787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0.488545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0.745747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GNB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0.770446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0.832025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0.018782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0.362059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0.571834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BNB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0.756923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0.808139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0.022688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0.324884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0.593573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Voting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0.962328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0.901028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51.277082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0.571933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0.612476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  <p:sp>
        <p:nvSpPr>
          <p:cNvPr id="141" name="Google Shape;141;p19"/>
          <p:cNvSpPr/>
          <p:nvPr/>
        </p:nvSpPr>
        <p:spPr>
          <a:xfrm>
            <a:off x="392075" y="381750"/>
            <a:ext cx="3417900" cy="62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Selection</a:t>
            </a:r>
            <a:endParaRPr b="1" sz="224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408350" y="4454100"/>
            <a:ext cx="632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oboto"/>
                <a:ea typeface="Roboto"/>
                <a:cs typeface="Roboto"/>
                <a:sym typeface="Roboto"/>
              </a:rPr>
              <a:t>XGBoost</a:t>
            </a: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 offers the </a:t>
            </a:r>
            <a:r>
              <a:rPr b="1" lang="en-GB" sz="1300">
                <a:latin typeface="Roboto"/>
                <a:ea typeface="Roboto"/>
                <a:cs typeface="Roboto"/>
                <a:sym typeface="Roboto"/>
              </a:rPr>
              <a:t>best trade-off</a:t>
            </a: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 between accuracy, precision, recall, and speed.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 flipH="1" rot="10800000">
            <a:off x="270325" y="3119079"/>
            <a:ext cx="8373000" cy="13800"/>
          </a:xfrm>
          <a:prstGeom prst="roundRect">
            <a:avLst>
              <a:gd fmla="val 500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1948304" y="2268700"/>
            <a:ext cx="16500" cy="864000"/>
          </a:xfrm>
          <a:prstGeom prst="roundRect">
            <a:avLst>
              <a:gd fmla="val 3402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1808452" y="2854972"/>
            <a:ext cx="296100" cy="5553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152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1848648" y="2931825"/>
            <a:ext cx="201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900"/>
              <a:buFont typeface="Kanit Light"/>
              <a:buNone/>
            </a:pPr>
            <a:r>
              <a:rPr lang="en-GB" sz="29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1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815620" y="3207150"/>
            <a:ext cx="19500" cy="864000"/>
          </a:xfrm>
          <a:prstGeom prst="roundRect">
            <a:avLst>
              <a:gd fmla="val 3402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3677327" y="2870350"/>
            <a:ext cx="296100" cy="5553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152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 flipH="1">
            <a:off x="3724725" y="2908900"/>
            <a:ext cx="201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900"/>
              <a:buFont typeface="Kanit Light"/>
              <a:buNone/>
            </a:pPr>
            <a:r>
              <a:rPr lang="en-GB" sz="29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2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5685958" y="2343150"/>
            <a:ext cx="19500" cy="864000"/>
          </a:xfrm>
          <a:prstGeom prst="roundRect">
            <a:avLst>
              <a:gd fmla="val 1714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5546200" y="2870350"/>
            <a:ext cx="296100" cy="5553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152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600800" y="2908900"/>
            <a:ext cx="201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900"/>
              <a:buFont typeface="Kanit Light"/>
              <a:buNone/>
            </a:pPr>
            <a:r>
              <a:rPr lang="en-GB" sz="29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3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1292168" y="1388525"/>
            <a:ext cx="1677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400"/>
              <a:buFont typeface="Kanit Light"/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Splitting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99650" y="1746925"/>
            <a:ext cx="3171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80% training, 20% testing split for model evaluation.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7106745" y="3191775"/>
            <a:ext cx="19500" cy="864000"/>
          </a:xfrm>
          <a:prstGeom prst="roundRect">
            <a:avLst>
              <a:gd fmla="val 340200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6968452" y="2854975"/>
            <a:ext cx="296100" cy="555300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152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2505856" y="4211301"/>
            <a:ext cx="20331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400"/>
              <a:buFont typeface="Kanit Light"/>
              <a:buNone/>
            </a:pPr>
            <a:r>
              <a:rPr b="1"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Hyperparameter Tuning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684600" y="4539100"/>
            <a:ext cx="3571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Used GridSearchCV to optimize model parameters.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4913506" y="1464713"/>
            <a:ext cx="20331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400"/>
              <a:buFont typeface="Kanit Light"/>
              <a:buNone/>
            </a:pPr>
            <a:r>
              <a:rPr b="1"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Dimensionality Reduction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4092250" y="1792505"/>
            <a:ext cx="3675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Used feature importance to reduce</a:t>
            </a:r>
            <a:endParaRPr sz="1200">
              <a:solidFill>
                <a:srgbClr val="2C324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 the dimensions.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7015850" y="2886875"/>
            <a:ext cx="201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900"/>
              <a:buFont typeface="Kanit Light"/>
              <a:buNone/>
            </a:pPr>
            <a:r>
              <a:rPr lang="en-GB" sz="29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4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6354745" y="4114675"/>
            <a:ext cx="18963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400"/>
              <a:buFont typeface="Kanit Light"/>
              <a:buNone/>
            </a:pPr>
            <a:r>
              <a:rPr b="1"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Performance Metrics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5588800" y="4442476"/>
            <a:ext cx="3428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00"/>
              <a:buFont typeface="Martel Sans"/>
              <a:buNone/>
            </a:pPr>
            <a:r>
              <a:rPr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Evaluated model using accuracy, precision, recall, f1-score and PR-curve</a:t>
            </a:r>
            <a:r>
              <a:rPr lang="en-GB" sz="1200">
                <a:solidFill>
                  <a:srgbClr val="2C324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392075" y="381750"/>
            <a:ext cx="4470300" cy="62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Training and Evaluation</a:t>
            </a:r>
            <a:endParaRPr b="1" sz="224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200" y="1342575"/>
            <a:ext cx="4985375" cy="360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392075" y="381750"/>
            <a:ext cx="4179900" cy="62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Feature Importance</a:t>
            </a:r>
            <a:endParaRPr b="1" sz="224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983550" y="2523625"/>
            <a:ext cx="511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264050" y="1849650"/>
            <a:ext cx="3423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Selected 23 most important features to reduce  dimensions.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were not declination  in performance metrics.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